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C7FBE-05B6-4ED0-81AE-E2237E305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69F06-938B-4FCD-979E-7DEFDB872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67994-D8F5-49D4-BF00-BB1F4B9AC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A90D7-B232-4BA5-8966-022F3F9B9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09A26-1493-4847-B605-6F135FC0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767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9D5B-C24D-4AD6-9DE5-2A5F7A58E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DB863-B7E1-4E48-9AE2-D430E3A75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F292F-6DAC-4DB8-BE33-E6794D39D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82BBB-B34A-4BD6-B0FB-22C7CE00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4A36E-191A-4593-BC5B-F0058A3A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892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9BA315-AF79-41B1-BF62-F5BB939D5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B1B29-C433-4B4A-9BF7-71209C1B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99603-9EDB-440C-BF48-50DD05625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9263D-DC5B-4C9D-8806-4A0E102F2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5CD7D-82DB-4149-B586-EEA3599C6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025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6B00-95F4-4C92-8EF1-1F8728F337A2}" type="datetime1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821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771BE-2709-4611-B622-2D86FD628A30}" type="datetime1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835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C17FF-55D3-4A7E-A61C-5F8FABFB0E92}" type="datetime1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47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B6D22-6539-4F4F-AEC3-30803CA49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05BE-4F3A-4516-8FA9-98327C6AE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21767-EC79-4921-8BD7-B14E2BA71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D3317-AA2D-4BEF-B41D-304E6E12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A55C6-C24C-4484-8AFE-96308CE0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897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6098C-A8D3-40DA-AF60-2B3CA2C06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C87E4-69C9-4012-9E11-469634E83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5943F-2859-4AA2-9974-67CFACFBF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41F78-F76D-4827-8ECB-8D041755F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708F3-A074-4C01-AB63-3D9409AF4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24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EB15-245B-40A7-B362-51EA705C9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7A5F1-4613-46B4-91CC-6E30739B08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257D9-3FAD-4553-ACB4-A415D64CD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5DBDB-A66D-4134-ACDB-FBEAC2E92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0A6AC-AADC-4209-BB45-8590FEB0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F92A2-DD14-44A2-9B89-8F27084B9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80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BAF14-40DE-47A7-B8CF-72D6DFB41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564C9-F083-4CC2-BB28-89EF2F718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BB20B-AB0D-489C-9B31-A4CF15D90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E6BF0-E8C4-4D4E-BA34-E33D7D822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4C90AE-29E2-4FB5-ADCD-5974365BF7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0EE02D-E395-448A-A0B4-F74BA9C0F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41EA5E-D997-4509-9086-D4E81F6C7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E964F1-A668-420B-989E-21E53028D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015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8F9AA-1700-43A2-95D2-C0515936D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2220B-2FC9-4880-9629-2C3B0981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65BC9-AC60-4338-9691-7BF21E6F8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E0FD41-FF0B-4006-9BF8-470D1557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75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5BD6A4-3C9F-4C89-BE56-A035585D3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C7A28-4EAE-4D07-B2DB-FAC0D529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7A89B-5892-47BB-8BC5-DAC25C0AD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649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13005-9144-4E29-A163-D46594381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EE79F-6E66-4439-8070-BD33CDAC0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28E46-8650-4D9A-9C52-DEDD708716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5AB56-4D6B-453F-90E4-DA6FCC1B4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21B58-C15E-4FC6-836F-53CF0E8A4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FC6D8-09F2-44CB-A857-61B1C251D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31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81AA7-4FC7-4FBF-AD37-EAE1E5ED0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8B303-8779-49E2-90A8-744C1D2203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19175-4857-4C61-AA83-F41E87A12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1ADB0F-1955-4F29-A4FA-A0543D13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5DC11-47FB-46B9-910F-E6FACBAA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D4EE2-0C20-454E-92B1-B1FB6D827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49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1A911F-1973-469C-9E36-480EEE282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114E6-E5A6-4DC5-A072-295B34E25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24C44-6CC4-487F-BAA0-84A0BB7F54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3F4CC7-398F-48BF-92F5-8F6C172A29AF}" type="datetimeFigureOut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FA5AD-906E-47D3-AD1D-142D2F64BA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10CE8-6CA5-4D8F-834D-5E1993831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E9193-80DA-40BC-A775-9FCF554E4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31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42FC919-9239-44A2-8490-AACFA0668D61}" type="datetime1">
              <a:rPr lang="en-IN" smtClean="0"/>
              <a:t>27-04-2021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26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2" r:id="rId2"/>
    <p:sldLayoutId id="2147483661" r:id="rId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media" Target="../media/media2.wav"/><Relationship Id="rId7" Type="http://schemas.openxmlformats.org/officeDocument/2006/relationships/slideLayout" Target="../slideLayouts/slideLayout1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15.wav"/><Relationship Id="rId11" Type="http://schemas.openxmlformats.org/officeDocument/2006/relationships/image" Target="../media/image17.jpg"/><Relationship Id="rId5" Type="http://schemas.microsoft.com/office/2007/relationships/media" Target="../media/media15.wav"/><Relationship Id="rId10" Type="http://schemas.openxmlformats.org/officeDocument/2006/relationships/image" Target="../media/image12.jpg"/><Relationship Id="rId4" Type="http://schemas.openxmlformats.org/officeDocument/2006/relationships/audio" Target="../media/media2.wav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channel/UCtqq1IE_yMh1__Fz8l7cx8w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wav"/><Relationship Id="rId7" Type="http://schemas.openxmlformats.org/officeDocument/2006/relationships/image" Target="../media/image2.jp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2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6.wav"/><Relationship Id="rId13" Type="http://schemas.openxmlformats.org/officeDocument/2006/relationships/image" Target="../media/image7.jpg"/><Relationship Id="rId3" Type="http://schemas.microsoft.com/office/2007/relationships/media" Target="../media/media4.wav"/><Relationship Id="rId7" Type="http://schemas.microsoft.com/office/2007/relationships/media" Target="../media/media6.wav"/><Relationship Id="rId12" Type="http://schemas.openxmlformats.org/officeDocument/2006/relationships/image" Target="../media/image6.jp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audio" Target="../media/media5.wav"/><Relationship Id="rId11" Type="http://schemas.openxmlformats.org/officeDocument/2006/relationships/image" Target="../media/image5.jpg"/><Relationship Id="rId5" Type="http://schemas.microsoft.com/office/2007/relationships/media" Target="../media/media5.wav"/><Relationship Id="rId10" Type="http://schemas.openxmlformats.org/officeDocument/2006/relationships/image" Target="../media/image4.jpg"/><Relationship Id="rId4" Type="http://schemas.openxmlformats.org/officeDocument/2006/relationships/audio" Target="../media/media4.wav"/><Relationship Id="rId9" Type="http://schemas.openxmlformats.org/officeDocument/2006/relationships/slideLayout" Target="../slideLayouts/slideLayout13.xml"/><Relationship Id="rId1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wav"/><Relationship Id="rId13" Type="http://schemas.openxmlformats.org/officeDocument/2006/relationships/image" Target="../media/image9.jpg"/><Relationship Id="rId3" Type="http://schemas.microsoft.com/office/2007/relationships/media" Target="../media/media7.wav"/><Relationship Id="rId7" Type="http://schemas.microsoft.com/office/2007/relationships/media" Target="../media/media9.wav"/><Relationship Id="rId12" Type="http://schemas.openxmlformats.org/officeDocument/2006/relationships/image" Target="../media/image8.jpg"/><Relationship Id="rId17" Type="http://schemas.openxmlformats.org/officeDocument/2006/relationships/image" Target="../media/image12.jpg"/><Relationship Id="rId2" Type="http://schemas.openxmlformats.org/officeDocument/2006/relationships/audio" Target="../media/media1.wav"/><Relationship Id="rId16" Type="http://schemas.openxmlformats.org/officeDocument/2006/relationships/image" Target="../media/image11.jpg"/><Relationship Id="rId1" Type="http://schemas.microsoft.com/office/2007/relationships/media" Target="../media/media1.wav"/><Relationship Id="rId6" Type="http://schemas.openxmlformats.org/officeDocument/2006/relationships/audio" Target="../media/media8.wav"/><Relationship Id="rId11" Type="http://schemas.openxmlformats.org/officeDocument/2006/relationships/slideLayout" Target="../slideLayouts/slideLayout13.xml"/><Relationship Id="rId5" Type="http://schemas.microsoft.com/office/2007/relationships/media" Target="../media/media8.wav"/><Relationship Id="rId15" Type="http://schemas.openxmlformats.org/officeDocument/2006/relationships/image" Target="../media/image10.jpg"/><Relationship Id="rId10" Type="http://schemas.openxmlformats.org/officeDocument/2006/relationships/audio" Target="../media/media2.wav"/><Relationship Id="rId4" Type="http://schemas.openxmlformats.org/officeDocument/2006/relationships/audio" Target="../media/media7.wav"/><Relationship Id="rId9" Type="http://schemas.microsoft.com/office/2007/relationships/media" Target="../media/media2.wav"/><Relationship Id="rId1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wav"/><Relationship Id="rId7" Type="http://schemas.openxmlformats.org/officeDocument/2006/relationships/image" Target="../media/image14.jp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3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11.wav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3.wav"/><Relationship Id="rId7" Type="http://schemas.openxmlformats.org/officeDocument/2006/relationships/image" Target="../media/image3.png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hyperlink" Target="https://www.youtube.com/channel/UCtqq1IE_yMh1__Fz8l7cx8w" TargetMode="External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13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4.wav"/><Relationship Id="rId7" Type="http://schemas.openxmlformats.org/officeDocument/2006/relationships/image" Target="../media/image16.jpg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15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14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FD22-1CF7-4274-9DF4-2B7D9A5A5F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Generating noisy speech data from clean data in the frequency domain using Deep Learning Methods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244A-D88C-4438-817A-6A68B3C0C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Week – 16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E2B62-5F60-480C-9C6E-0117C8F0D5E0}"/>
              </a:ext>
            </a:extLst>
          </p:cNvPr>
          <p:cNvSpPr txBox="1"/>
          <p:nvPr/>
        </p:nvSpPr>
        <p:spPr>
          <a:xfrm>
            <a:off x="6944051" y="5266796"/>
            <a:ext cx="4211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Name</a:t>
            </a:r>
            <a:r>
              <a:rPr lang="en-IN" dirty="0"/>
              <a:t>: Shashank Shirol</a:t>
            </a:r>
          </a:p>
          <a:p>
            <a:r>
              <a:rPr lang="en-IN" b="1" dirty="0"/>
              <a:t>University</a:t>
            </a:r>
            <a:r>
              <a:rPr lang="en-IN" dirty="0"/>
              <a:t>: Manipal Institute of Technology</a:t>
            </a:r>
          </a:p>
          <a:p>
            <a:r>
              <a:rPr lang="en-IN" b="1" dirty="0"/>
              <a:t>Duration of the presentation</a:t>
            </a:r>
            <a:r>
              <a:rPr lang="en-IN" dirty="0"/>
              <a:t>: ~10 mins.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04E16-C190-44BD-A600-1971F7805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044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F58D-6416-42DC-9D7A-5B4856774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 for performing Histogram Matching: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1458C-3F17-43A5-B351-09B055B4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Wrote a python script that performs histogram matching for two given images – target and reference.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19F51-6581-4373-A383-AEB0954B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10</a:t>
            </a:fld>
            <a:endParaRPr lang="en-IN"/>
          </a:p>
        </p:txBody>
      </p:sp>
      <p:pic>
        <p:nvPicPr>
          <p:cNvPr id="5" name="Picture 4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5E5D24BB-22BA-443A-9D7D-D2C48BCAD5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155" y="3126231"/>
            <a:ext cx="1928445" cy="1364434"/>
          </a:xfrm>
          <a:prstGeom prst="rect">
            <a:avLst/>
          </a:prstGeom>
        </p:spPr>
      </p:pic>
      <p:pic>
        <p:nvPicPr>
          <p:cNvPr id="6" name="fe_03_1285-01269-A-036162-036810-A_orig_8k">
            <a:hlinkClick r:id="" action="ppaction://media"/>
            <a:extLst>
              <a:ext uri="{FF2B5EF4-FFF2-40B4-BE49-F238E27FC236}">
                <a16:creationId xmlns:a16="http://schemas.microsoft.com/office/drawing/2014/main" id="{5965C0A0-72FE-4E31-AD2B-F66E468E9E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442497" y="3503648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E2566-0E13-46DE-AABD-666C9E3BBED7}"/>
              </a:ext>
            </a:extLst>
          </p:cNvPr>
          <p:cNvSpPr txBox="1"/>
          <p:nvPr/>
        </p:nvSpPr>
        <p:spPr>
          <a:xfrm>
            <a:off x="1936781" y="4599039"/>
            <a:ext cx="789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44B36E-0E44-4D13-A26B-D78D2728447F}"/>
              </a:ext>
            </a:extLst>
          </p:cNvPr>
          <p:cNvSpPr txBox="1"/>
          <p:nvPr/>
        </p:nvSpPr>
        <p:spPr>
          <a:xfrm>
            <a:off x="4821464" y="5233809"/>
            <a:ext cx="130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7.7550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B89316-2ECC-447C-9E5F-28D4DFBEBB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98" y="3125241"/>
            <a:ext cx="1931534" cy="1365424"/>
          </a:xfrm>
          <a:prstGeom prst="rect">
            <a:avLst/>
          </a:prstGeom>
        </p:spPr>
      </p:pic>
      <p:pic>
        <p:nvPicPr>
          <p:cNvPr id="10" name="fe_03_1285-01269-A-036162-036810-src - compbased - nonffmpeg">
            <a:hlinkClick r:id="" action="ppaction://media"/>
            <a:extLst>
              <a:ext uri="{FF2B5EF4-FFF2-40B4-BE49-F238E27FC236}">
                <a16:creationId xmlns:a16="http://schemas.microsoft.com/office/drawing/2014/main" id="{8090736B-9CF2-4340-8534-A33444BC1FE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533088" y="3501940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19D9C4-2B06-4D7C-8DEB-3DE5F81C5A6A}"/>
              </a:ext>
            </a:extLst>
          </p:cNvPr>
          <p:cNvSpPr txBox="1"/>
          <p:nvPr/>
        </p:nvSpPr>
        <p:spPr>
          <a:xfrm>
            <a:off x="4799757" y="4598524"/>
            <a:ext cx="130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Normal OP</a:t>
            </a:r>
          </a:p>
        </p:txBody>
      </p:sp>
      <p:pic>
        <p:nvPicPr>
          <p:cNvPr id="13" name="Picture 12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33D53AF0-3331-438F-AD36-5C89AC0C4C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930" y="3125715"/>
            <a:ext cx="1981719" cy="1364435"/>
          </a:xfrm>
          <a:prstGeom prst="rect">
            <a:avLst/>
          </a:prstGeom>
        </p:spPr>
      </p:pic>
      <p:pic>
        <p:nvPicPr>
          <p:cNvPr id="14" name="fe_03_1285-01269-A-036162-036810-src_orig_8k_recon - histmatching">
            <a:hlinkClick r:id="" action="ppaction://media"/>
            <a:extLst>
              <a:ext uri="{FF2B5EF4-FFF2-40B4-BE49-F238E27FC236}">
                <a16:creationId xmlns:a16="http://schemas.microsoft.com/office/drawing/2014/main" id="{DE917F9D-6E21-4D26-B158-0CE9E55FDC3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752091" y="3488973"/>
            <a:ext cx="609600" cy="609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6DF2488-20BB-4A52-947D-D541172A169F}"/>
              </a:ext>
            </a:extLst>
          </p:cNvPr>
          <p:cNvSpPr txBox="1"/>
          <p:nvPr/>
        </p:nvSpPr>
        <p:spPr>
          <a:xfrm>
            <a:off x="7557546" y="4598882"/>
            <a:ext cx="2084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Histogram Matched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B304D4-C0B4-4B76-8485-431D86A5DFD8}"/>
              </a:ext>
            </a:extLst>
          </p:cNvPr>
          <p:cNvSpPr txBox="1"/>
          <p:nvPr/>
        </p:nvSpPr>
        <p:spPr>
          <a:xfrm>
            <a:off x="7947281" y="5229793"/>
            <a:ext cx="130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8.1009</a:t>
            </a:r>
          </a:p>
        </p:txBody>
      </p:sp>
    </p:spTree>
    <p:extLst>
      <p:ext uri="{BB962C8B-B14F-4D97-AF65-F5344CB8AC3E}">
        <p14:creationId xmlns:p14="http://schemas.microsoft.com/office/powerpoint/2010/main" val="403187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4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27C5-A53A-44AB-9736-23C605A8B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End.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44FCE5-1F16-4FD9-84A5-5252492AC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35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F2FE0-439B-4A83-8B52-AB4F8C1EC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Tasks to be completed: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E00DB-0C76-49CA-9E52-5DEA6C735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Modify Normalization code to normalize to a reference signal (instead of quieter of two), try three versions and compare with existing code: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Matchering (a python library for matching one signal to characteristics of a reference signal)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RMS normalization – Takes the RMS loudness value of the ref. signal and normalizes the signal to that loudness.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Pyloudnorm – provides an implementation of ITU-R BS.1770-4 for loudness measurement, the signal is then normalized to that value.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Using the Existing method to compare.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Train the current Implementation with a large dataset including various </a:t>
            </a:r>
            <a:r>
              <a:rPr lang="en-IN" b="1" dirty="0"/>
              <a:t>parallel</a:t>
            </a:r>
            <a:r>
              <a:rPr lang="en-IN" dirty="0"/>
              <a:t> samples – both long and short, from the RATS corpus.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Under this, we test the effectiveness of using the FFmpeg codec as a pre-processing measure.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/>
              <a:t>We also study the effect of varying the dataset sizes.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Train the current Implementation with a moderately sized dataset with </a:t>
            </a:r>
            <a:r>
              <a:rPr lang="en-IN" b="1" dirty="0"/>
              <a:t>non-parallel</a:t>
            </a:r>
            <a:r>
              <a:rPr lang="en-IN" dirty="0"/>
              <a:t> samples. This allows us to test the efficacy of the system in a more likely scenario – unavailability of parallel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test one non-parallel dataset from the RATS corpus.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also test the system with ATC speech data from </a:t>
            </a:r>
            <a:r>
              <a:rPr lang="en-IN" dirty="0" err="1">
                <a:hlinkClick r:id="rId2"/>
              </a:rPr>
              <a:t>pdgls</a:t>
            </a:r>
            <a:r>
              <a:rPr lang="en-IN" dirty="0">
                <a:hlinkClick r:id="rId2"/>
              </a:rPr>
              <a:t> YouTube channel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Write a module to perform histogram matching allowing us to make the spectrograms of clean and noisy files resemble in colour.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798E1-EDE1-47EC-938E-12F3A0FB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082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C2EB3-1C57-4C41-99A5-E2304A30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u="sng" dirty="0"/>
              <a:t>Modifying the Normalization code - (I)</a:t>
            </a:r>
            <a:br>
              <a:rPr lang="en-IN" u="sng" dirty="0"/>
            </a:br>
            <a:r>
              <a:rPr lang="en-IN" sz="1400" u="sng" dirty="0"/>
              <a:t>  </a:t>
            </a:r>
            <a:br>
              <a:rPr lang="en-IN" dirty="0"/>
            </a:br>
            <a:r>
              <a:rPr lang="en-IN" sz="3600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0C19A-002E-457D-96F2-A293DE9EA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Matchering – A python library that treats the target file such that it has the same sound characteristics as the reference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RMS Normalization – here we use the perceived loudness value to compute the gain value that is used to normalize the target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Pyloudnorm – this library measures the loudness of the file according to ITU-R BS.1770-4 algorithm and also provides modules for normalizing a file using the measured loudness.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Using the reference </a:t>
            </a:r>
            <a:r>
              <a:rPr lang="en-IN" sz="1600" dirty="0" err="1"/>
              <a:t>dBFS</a:t>
            </a:r>
            <a:r>
              <a:rPr lang="en-IN" sz="1600"/>
              <a:t> value to normalize target file to, </a:t>
            </a:r>
            <a:r>
              <a:rPr lang="en-IN" sz="1600" dirty="0"/>
              <a:t>we make use of </a:t>
            </a:r>
            <a:r>
              <a:rPr lang="en-IN" sz="1600" dirty="0" err="1"/>
              <a:t>pyDub</a:t>
            </a:r>
            <a:r>
              <a:rPr lang="en-IN" sz="1600" dirty="0"/>
              <a:t> library here.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5419A-ABE8-4DE2-A810-A88D6589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3</a:t>
            </a:fld>
            <a:endParaRPr lang="en-IN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D50D1C8C-B72E-4A3E-BEFC-69BCCA8CFC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012" y="4184720"/>
            <a:ext cx="2534687" cy="1648362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13D98AA8-A025-47F0-90F2-2B001913C8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770" y="4184720"/>
            <a:ext cx="2534688" cy="1652437"/>
          </a:xfrm>
          <a:prstGeom prst="rect">
            <a:avLst/>
          </a:prstGeom>
        </p:spPr>
      </p:pic>
      <p:pic>
        <p:nvPicPr>
          <p:cNvPr id="9" name="fe_03_1285-01269-A-036162-036810-A_orig_8k">
            <a:hlinkClick r:id="" action="ppaction://media"/>
            <a:extLst>
              <a:ext uri="{FF2B5EF4-FFF2-40B4-BE49-F238E27FC236}">
                <a16:creationId xmlns:a16="http://schemas.microsoft.com/office/drawing/2014/main" id="{943FE7DD-A1E8-4ACA-B953-F695C7E83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91831" y="4704101"/>
            <a:ext cx="609600" cy="609600"/>
          </a:xfrm>
          <a:prstGeom prst="rect">
            <a:avLst/>
          </a:prstGeom>
        </p:spPr>
      </p:pic>
      <p:pic>
        <p:nvPicPr>
          <p:cNvPr id="10" name="fe_03_1285-01269-A-036162-036810-src - compbased - nonffmpeg">
            <a:hlinkClick r:id="" action="ppaction://media"/>
            <a:extLst>
              <a:ext uri="{FF2B5EF4-FFF2-40B4-BE49-F238E27FC236}">
                <a16:creationId xmlns:a16="http://schemas.microsoft.com/office/drawing/2014/main" id="{5CACBABB-C7B5-4CA5-9968-2D2BF02DC8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75589" y="4704101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A977C2-2ED3-4F74-9375-8FEE52A894F9}"/>
              </a:ext>
            </a:extLst>
          </p:cNvPr>
          <p:cNvSpPr txBox="1"/>
          <p:nvPr/>
        </p:nvSpPr>
        <p:spPr>
          <a:xfrm>
            <a:off x="2312508" y="59414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34DBF8-2B26-49A1-837A-CCE0BF8E3094}"/>
              </a:ext>
            </a:extLst>
          </p:cNvPr>
          <p:cNvSpPr txBox="1"/>
          <p:nvPr/>
        </p:nvSpPr>
        <p:spPr>
          <a:xfrm>
            <a:off x="7896267" y="59414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</p:spTree>
    <p:extLst>
      <p:ext uri="{BB962C8B-B14F-4D97-AF65-F5344CB8AC3E}">
        <p14:creationId xmlns:p14="http://schemas.microsoft.com/office/powerpoint/2010/main" val="405746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A97C7-7D4B-4174-AE7C-034C86427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u="sng" dirty="0"/>
              <a:t>Modifying the Normalization code - (II)</a:t>
            </a:r>
            <a:br>
              <a:rPr lang="en-IN" u="sng" dirty="0"/>
            </a:br>
            <a:r>
              <a:rPr lang="en-IN" sz="1400" u="sng" dirty="0"/>
              <a:t>   </a:t>
            </a:r>
            <a:br>
              <a:rPr lang="en-IN" dirty="0"/>
            </a:br>
            <a:r>
              <a:rPr lang="en-IN" sz="3600" dirty="0"/>
              <a:t>Results: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D0479-A118-4055-9FA3-829DD914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4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EAF71B-EA66-452B-BCD4-CF1311B43A6A}"/>
              </a:ext>
            </a:extLst>
          </p:cNvPr>
          <p:cNvCxnSpPr>
            <a:cxnSpLocks/>
          </p:cNvCxnSpPr>
          <p:nvPr/>
        </p:nvCxnSpPr>
        <p:spPr>
          <a:xfrm>
            <a:off x="6126480" y="1845734"/>
            <a:ext cx="0" cy="4023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8545E5-DA76-4DF4-8227-94391FDD1350}"/>
              </a:ext>
            </a:extLst>
          </p:cNvPr>
          <p:cNvCxnSpPr>
            <a:cxnSpLocks/>
          </p:cNvCxnSpPr>
          <p:nvPr/>
        </p:nvCxnSpPr>
        <p:spPr>
          <a:xfrm>
            <a:off x="1097280" y="3857414"/>
            <a:ext cx="10058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02C8F6-81B2-41C6-9264-00F9A7718A4C}"/>
              </a:ext>
            </a:extLst>
          </p:cNvPr>
          <p:cNvSpPr txBox="1"/>
          <p:nvPr/>
        </p:nvSpPr>
        <p:spPr>
          <a:xfrm>
            <a:off x="1097280" y="5499762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Pyloudnorm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07BE5-8CBC-443C-B679-AB34FA2594FC}"/>
              </a:ext>
            </a:extLst>
          </p:cNvPr>
          <p:cNvSpPr txBox="1"/>
          <p:nvPr/>
        </p:nvSpPr>
        <p:spPr>
          <a:xfrm>
            <a:off x="1097280" y="3488082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Matchering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20C220-4A30-4BAA-8349-E85EA50A5C8E}"/>
              </a:ext>
            </a:extLst>
          </p:cNvPr>
          <p:cNvSpPr txBox="1"/>
          <p:nvPr/>
        </p:nvSpPr>
        <p:spPr>
          <a:xfrm>
            <a:off x="6126480" y="3488082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RMS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105F28-44EF-4EE4-8301-DDC72BD6A2B2}"/>
              </a:ext>
            </a:extLst>
          </p:cNvPr>
          <p:cNvSpPr txBox="1"/>
          <p:nvPr/>
        </p:nvSpPr>
        <p:spPr>
          <a:xfrm>
            <a:off x="6126480" y="5499762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Existing</a:t>
            </a:r>
          </a:p>
        </p:txBody>
      </p:sp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43569BE0-CAFD-44A6-B316-734BCF60C9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02" y="1978252"/>
            <a:ext cx="2223541" cy="1450758"/>
          </a:xfrm>
          <a:prstGeom prst="rect">
            <a:avLst/>
          </a:prstGeom>
        </p:spPr>
      </p:pic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B34E3A40-D88A-4987-9ADF-FBFE5E364E6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142" y="1978252"/>
            <a:ext cx="2228062" cy="1450748"/>
          </a:xfrm>
          <a:prstGeom prst="rect">
            <a:avLst/>
          </a:prstGeom>
        </p:spPr>
      </p:pic>
      <p:pic>
        <p:nvPicPr>
          <p:cNvPr id="20" name="Picture 19" descr="Chart, histogram&#10;&#10;Description automatically generated">
            <a:extLst>
              <a:ext uri="{FF2B5EF4-FFF2-40B4-BE49-F238E27FC236}">
                <a16:creationId xmlns:a16="http://schemas.microsoft.com/office/drawing/2014/main" id="{94DAC0AD-FE7D-4225-9B3C-FC50DC814E8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02" y="4049020"/>
            <a:ext cx="2223516" cy="1450741"/>
          </a:xfrm>
          <a:prstGeom prst="rect">
            <a:avLst/>
          </a:prstGeom>
        </p:spPr>
      </p:pic>
      <p:pic>
        <p:nvPicPr>
          <p:cNvPr id="22" name="Picture 21" descr="Chart&#10;&#10;Description automatically generated">
            <a:extLst>
              <a:ext uri="{FF2B5EF4-FFF2-40B4-BE49-F238E27FC236}">
                <a16:creationId xmlns:a16="http://schemas.microsoft.com/office/drawing/2014/main" id="{1EE5E6D0-3F89-488D-A3D8-8ABAE13E049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142" y="4049020"/>
            <a:ext cx="2224456" cy="1450732"/>
          </a:xfrm>
          <a:prstGeom prst="rect">
            <a:avLst/>
          </a:prstGeom>
        </p:spPr>
      </p:pic>
      <p:pic>
        <p:nvPicPr>
          <p:cNvPr id="23" name="results_matchering">
            <a:hlinkClick r:id="" action="ppaction://media"/>
            <a:extLst>
              <a:ext uri="{FF2B5EF4-FFF2-40B4-BE49-F238E27FC236}">
                <a16:creationId xmlns:a16="http://schemas.microsoft.com/office/drawing/2014/main" id="{921F2CD5-95CD-4349-9654-108179661C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809989" y="2398826"/>
            <a:ext cx="609600" cy="609600"/>
          </a:xfrm>
          <a:prstGeom prst="rect">
            <a:avLst/>
          </a:prstGeom>
        </p:spPr>
      </p:pic>
      <p:pic>
        <p:nvPicPr>
          <p:cNvPr id="24" name="result_rms">
            <a:hlinkClick r:id="" action="ppaction://media"/>
            <a:extLst>
              <a:ext uri="{FF2B5EF4-FFF2-40B4-BE49-F238E27FC236}">
                <a16:creationId xmlns:a16="http://schemas.microsoft.com/office/drawing/2014/main" id="{3B83F94C-553C-48B0-AD6F-1DBD87216A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839189" y="2396141"/>
            <a:ext cx="609600" cy="609600"/>
          </a:xfrm>
          <a:prstGeom prst="rect">
            <a:avLst/>
          </a:prstGeom>
        </p:spPr>
      </p:pic>
      <p:pic>
        <p:nvPicPr>
          <p:cNvPr id="25" name="results_pydub">
            <a:hlinkClick r:id="" action="ppaction://media"/>
            <a:extLst>
              <a:ext uri="{FF2B5EF4-FFF2-40B4-BE49-F238E27FC236}">
                <a16:creationId xmlns:a16="http://schemas.microsoft.com/office/drawing/2014/main" id="{1AC74B52-1731-4FB9-A430-B7F90048A80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839189" y="4469586"/>
            <a:ext cx="609600" cy="609600"/>
          </a:xfrm>
          <a:prstGeom prst="rect">
            <a:avLst/>
          </a:prstGeom>
        </p:spPr>
      </p:pic>
      <p:pic>
        <p:nvPicPr>
          <p:cNvPr id="26" name="result_pyloudnorm">
            <a:hlinkClick r:id="" action="ppaction://media"/>
            <a:extLst>
              <a:ext uri="{FF2B5EF4-FFF2-40B4-BE49-F238E27FC236}">
                <a16:creationId xmlns:a16="http://schemas.microsoft.com/office/drawing/2014/main" id="{34546874-6F7C-464E-862E-1E0E30892B0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809964" y="4469586"/>
            <a:ext cx="609600" cy="6096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C02C12F-139C-4D5D-8137-1D02FB711143}"/>
              </a:ext>
            </a:extLst>
          </p:cNvPr>
          <p:cNvSpPr txBox="1"/>
          <p:nvPr/>
        </p:nvSpPr>
        <p:spPr>
          <a:xfrm>
            <a:off x="4634144" y="2112885"/>
            <a:ext cx="1305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Speed:</a:t>
            </a:r>
          </a:p>
          <a:p>
            <a:r>
              <a:rPr lang="en-IN" dirty="0"/>
              <a:t>0.3s</a:t>
            </a:r>
          </a:p>
          <a:p>
            <a:endParaRPr lang="en-IN" dirty="0"/>
          </a:p>
          <a:p>
            <a:r>
              <a:rPr lang="en-IN" dirty="0"/>
              <a:t>LSD:</a:t>
            </a:r>
          </a:p>
          <a:p>
            <a:r>
              <a:rPr lang="en-IN" dirty="0"/>
              <a:t>7.6713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EF89258-A2BF-41F6-87E2-F07A9C67A9E2}"/>
              </a:ext>
            </a:extLst>
          </p:cNvPr>
          <p:cNvSpPr txBox="1"/>
          <p:nvPr/>
        </p:nvSpPr>
        <p:spPr>
          <a:xfrm>
            <a:off x="9850664" y="4231471"/>
            <a:ext cx="1305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Speed:</a:t>
            </a:r>
          </a:p>
          <a:p>
            <a:r>
              <a:rPr lang="en-IN" dirty="0"/>
              <a:t>0.003s</a:t>
            </a:r>
          </a:p>
          <a:p>
            <a:endParaRPr lang="en-IN" dirty="0"/>
          </a:p>
          <a:p>
            <a:r>
              <a:rPr lang="en-IN" dirty="0"/>
              <a:t>LSD:</a:t>
            </a:r>
          </a:p>
          <a:p>
            <a:r>
              <a:rPr lang="en-IN" dirty="0"/>
              <a:t>7.7550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35E402-8DC5-4D59-A580-04810CDB40A4}"/>
              </a:ext>
            </a:extLst>
          </p:cNvPr>
          <p:cNvSpPr txBox="1"/>
          <p:nvPr/>
        </p:nvSpPr>
        <p:spPr>
          <a:xfrm>
            <a:off x="9850664" y="2111417"/>
            <a:ext cx="1305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Speed:</a:t>
            </a:r>
          </a:p>
          <a:p>
            <a:r>
              <a:rPr lang="en-IN" dirty="0"/>
              <a:t>0.007s</a:t>
            </a:r>
          </a:p>
          <a:p>
            <a:endParaRPr lang="en-IN" dirty="0"/>
          </a:p>
          <a:p>
            <a:r>
              <a:rPr lang="en-IN" dirty="0"/>
              <a:t>LSD:</a:t>
            </a:r>
          </a:p>
          <a:p>
            <a:r>
              <a:rPr lang="en-IN" dirty="0"/>
              <a:t>7.9701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61A45A3-50CF-48C5-9B0C-5522ED5D18B8}"/>
              </a:ext>
            </a:extLst>
          </p:cNvPr>
          <p:cNvSpPr txBox="1"/>
          <p:nvPr/>
        </p:nvSpPr>
        <p:spPr>
          <a:xfrm>
            <a:off x="4628193" y="4231471"/>
            <a:ext cx="1305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Speed:</a:t>
            </a:r>
          </a:p>
          <a:p>
            <a:r>
              <a:rPr lang="en-IN" dirty="0"/>
              <a:t>0.01s</a:t>
            </a:r>
          </a:p>
          <a:p>
            <a:endParaRPr lang="en-IN" dirty="0"/>
          </a:p>
          <a:p>
            <a:r>
              <a:rPr lang="en-IN" dirty="0"/>
              <a:t>LSD:</a:t>
            </a:r>
          </a:p>
          <a:p>
            <a:r>
              <a:rPr lang="en-IN" dirty="0"/>
              <a:t>7.7529</a:t>
            </a:r>
          </a:p>
        </p:txBody>
      </p:sp>
    </p:spTree>
    <p:extLst>
      <p:ext uri="{BB962C8B-B14F-4D97-AF65-F5344CB8AC3E}">
        <p14:creationId xmlns:p14="http://schemas.microsoft.com/office/powerpoint/2010/main" val="117908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48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48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A4611-F100-4AE2-847C-6BFE87780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a large dataset: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D8FD2-9FF8-4540-9D5E-5A2B03841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Here, we train CUT with a larger </a:t>
            </a:r>
            <a:r>
              <a:rPr lang="en-IN" b="1" dirty="0"/>
              <a:t>parallel</a:t>
            </a:r>
            <a:r>
              <a:rPr lang="en-IN" dirty="0"/>
              <a:t> dataset derived from the RATS corpus.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This dataset contains variable length samples – from shorter (3s) to longer (15s)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notice that using FFmpeg with the component-based CUT makes little to no difference to the quality of the output, and in many cases breaks the model.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verify this through four experimental setups: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IN" dirty="0"/>
              <a:t>Large Dataset (189 components acting as independent samples) </a:t>
            </a:r>
            <a:r>
              <a:rPr lang="en-IN" b="1" dirty="0"/>
              <a:t>plus</a:t>
            </a:r>
            <a:r>
              <a:rPr lang="en-IN" dirty="0"/>
              <a:t> FFmpeg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IN" dirty="0"/>
              <a:t>Large Dataset (189 components acting as independent samples) </a:t>
            </a:r>
            <a:r>
              <a:rPr lang="en-IN" b="1" dirty="0"/>
              <a:t>minus</a:t>
            </a:r>
            <a:r>
              <a:rPr lang="en-IN" dirty="0"/>
              <a:t> FFmpeg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IN" dirty="0"/>
              <a:t>Smaller Dataset (43 components acting as independent samples) </a:t>
            </a:r>
            <a:r>
              <a:rPr lang="en-IN" b="1" dirty="0"/>
              <a:t>plus</a:t>
            </a:r>
            <a:r>
              <a:rPr lang="en-IN" dirty="0"/>
              <a:t> FFmpeg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IN" dirty="0"/>
              <a:t>Smaller Dataset (43 components acting as independent samples) </a:t>
            </a:r>
            <a:r>
              <a:rPr lang="en-IN" b="1" dirty="0"/>
              <a:t>minus</a:t>
            </a:r>
            <a:r>
              <a:rPr lang="en-IN" dirty="0"/>
              <a:t> FFmpeg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also realize that performance of the model deteriorates with use of larger dataset – this claim is verified in the subsequent slides.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C9345-11EB-4D67-A364-49FF6B714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43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FF57-DF42-40B1-AD7B-868EC050C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6865989" cy="1450757"/>
          </a:xfrm>
        </p:spPr>
        <p:txBody>
          <a:bodyPr/>
          <a:lstStyle/>
          <a:p>
            <a:r>
              <a:rPr lang="en-IN" dirty="0"/>
              <a:t>Training CUT with a large dataset: (II)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935EA-6698-4F12-947F-4FE1A99A6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6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913A89B-5591-4CA1-900E-552CB4F5B3FE}"/>
              </a:ext>
            </a:extLst>
          </p:cNvPr>
          <p:cNvCxnSpPr>
            <a:cxnSpLocks/>
          </p:cNvCxnSpPr>
          <p:nvPr/>
        </p:nvCxnSpPr>
        <p:spPr>
          <a:xfrm>
            <a:off x="6126480" y="1845734"/>
            <a:ext cx="0" cy="4023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1C35856-CD58-425B-84BC-BA3DB3A8A510}"/>
              </a:ext>
            </a:extLst>
          </p:cNvPr>
          <p:cNvCxnSpPr>
            <a:cxnSpLocks/>
          </p:cNvCxnSpPr>
          <p:nvPr/>
        </p:nvCxnSpPr>
        <p:spPr>
          <a:xfrm>
            <a:off x="1097280" y="3857414"/>
            <a:ext cx="10058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C3A4082-EBDA-4712-A1E4-CFFEB79CF4A3}"/>
              </a:ext>
            </a:extLst>
          </p:cNvPr>
          <p:cNvSpPr txBox="1"/>
          <p:nvPr/>
        </p:nvSpPr>
        <p:spPr>
          <a:xfrm>
            <a:off x="1097280" y="5499762"/>
            <a:ext cx="2125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3. Small DS + </a:t>
            </a:r>
            <a:r>
              <a:rPr lang="en-IN" dirty="0" err="1"/>
              <a:t>ffmpeg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3257EF-539E-434D-8FC3-0784AB54A55F}"/>
              </a:ext>
            </a:extLst>
          </p:cNvPr>
          <p:cNvSpPr txBox="1"/>
          <p:nvPr/>
        </p:nvSpPr>
        <p:spPr>
          <a:xfrm>
            <a:off x="1097280" y="3488082"/>
            <a:ext cx="212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1. Large DS + </a:t>
            </a:r>
            <a:r>
              <a:rPr lang="en-IN" dirty="0" err="1"/>
              <a:t>ffmpeg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7150EF-9FED-4B5D-9248-EB1D9A92D036}"/>
              </a:ext>
            </a:extLst>
          </p:cNvPr>
          <p:cNvSpPr txBox="1"/>
          <p:nvPr/>
        </p:nvSpPr>
        <p:spPr>
          <a:xfrm>
            <a:off x="6614753" y="3488082"/>
            <a:ext cx="2049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2. Large DS - </a:t>
            </a:r>
            <a:r>
              <a:rPr lang="en-IN" dirty="0" err="1"/>
              <a:t>ffmpeg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BA4149-8D93-4713-AD85-589FBCE81819}"/>
              </a:ext>
            </a:extLst>
          </p:cNvPr>
          <p:cNvSpPr txBox="1"/>
          <p:nvPr/>
        </p:nvSpPr>
        <p:spPr>
          <a:xfrm>
            <a:off x="6614753" y="5499762"/>
            <a:ext cx="2049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4. Small DS - </a:t>
            </a:r>
            <a:r>
              <a:rPr lang="en-IN" dirty="0" err="1"/>
              <a:t>ffmpeg</a:t>
            </a:r>
            <a:endParaRPr lang="en-IN" dirty="0"/>
          </a:p>
        </p:txBody>
      </p: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DAC80615-408B-4937-BB66-74AB813923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04495"/>
            <a:ext cx="1928449" cy="1365423"/>
          </a:xfrm>
          <a:prstGeom prst="rect">
            <a:avLst/>
          </a:prstGeom>
        </p:spPr>
      </p:pic>
      <p:pic>
        <p:nvPicPr>
          <p:cNvPr id="16" name="Picture 15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55F2B553-9A1C-48EA-BF16-EDCE5B2E4C7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328" y="329764"/>
            <a:ext cx="1928445" cy="1364434"/>
          </a:xfrm>
          <a:prstGeom prst="rect">
            <a:avLst/>
          </a:prstGeom>
        </p:spPr>
      </p:pic>
      <p:pic>
        <p:nvPicPr>
          <p:cNvPr id="17" name="fe_03_1285-01269-A-036162-036810-A_orig_8k">
            <a:hlinkClick r:id="" action="ppaction://media"/>
            <a:extLst>
              <a:ext uri="{FF2B5EF4-FFF2-40B4-BE49-F238E27FC236}">
                <a16:creationId xmlns:a16="http://schemas.microsoft.com/office/drawing/2014/main" id="{55525C95-00F8-4727-B6B5-A9968392B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0251670" y="707181"/>
            <a:ext cx="609600" cy="60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C838425-EC5F-4036-8883-A2064ED5A9D4}"/>
              </a:ext>
            </a:extLst>
          </p:cNvPr>
          <p:cNvSpPr txBox="1"/>
          <p:nvPr/>
        </p:nvSpPr>
        <p:spPr>
          <a:xfrm>
            <a:off x="10861270" y="827315"/>
            <a:ext cx="789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pic>
        <p:nvPicPr>
          <p:cNvPr id="19" name="fe_03_1285-01269-A-036162-036810-src - compbased - longerTrain - ffmpeg">
            <a:hlinkClick r:id="" action="ppaction://media"/>
            <a:extLst>
              <a:ext uri="{FF2B5EF4-FFF2-40B4-BE49-F238E27FC236}">
                <a16:creationId xmlns:a16="http://schemas.microsoft.com/office/drawing/2014/main" id="{7EF8C532-3422-4649-9518-7870C9EF71A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222593" y="2382084"/>
            <a:ext cx="609600" cy="609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E72E0E9-A106-47F9-BC1B-BF40F0D4BBDD}"/>
              </a:ext>
            </a:extLst>
          </p:cNvPr>
          <p:cNvSpPr txBox="1"/>
          <p:nvPr/>
        </p:nvSpPr>
        <p:spPr>
          <a:xfrm>
            <a:off x="4326828" y="2409688"/>
            <a:ext cx="1305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LSD:</a:t>
            </a:r>
          </a:p>
          <a:p>
            <a:r>
              <a:rPr lang="en-IN" dirty="0"/>
              <a:t>13.9611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5DE9AB-2476-4BB5-A8B2-0AACC957CDB9}"/>
              </a:ext>
            </a:extLst>
          </p:cNvPr>
          <p:cNvSpPr txBox="1"/>
          <p:nvPr/>
        </p:nvSpPr>
        <p:spPr>
          <a:xfrm>
            <a:off x="9586850" y="4399977"/>
            <a:ext cx="1305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LSD:</a:t>
            </a:r>
          </a:p>
          <a:p>
            <a:r>
              <a:rPr lang="en-IN" dirty="0"/>
              <a:t>7.7550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4FC5CB-4B0B-4C6C-AD31-9B5B6DAE9D95}"/>
              </a:ext>
            </a:extLst>
          </p:cNvPr>
          <p:cNvSpPr txBox="1"/>
          <p:nvPr/>
        </p:nvSpPr>
        <p:spPr>
          <a:xfrm>
            <a:off x="9586850" y="2365235"/>
            <a:ext cx="1305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LSD:</a:t>
            </a:r>
          </a:p>
          <a:p>
            <a:r>
              <a:rPr lang="en-IN" dirty="0"/>
              <a:t>8.4376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EC23B-2655-4A3B-80F1-F43F5F70F8AD}"/>
              </a:ext>
            </a:extLst>
          </p:cNvPr>
          <p:cNvSpPr txBox="1"/>
          <p:nvPr/>
        </p:nvSpPr>
        <p:spPr>
          <a:xfrm>
            <a:off x="4326828" y="4399977"/>
            <a:ext cx="1305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LSD:</a:t>
            </a:r>
          </a:p>
          <a:p>
            <a:r>
              <a:rPr lang="en-IN" dirty="0"/>
              <a:t>7.9281</a:t>
            </a:r>
          </a:p>
        </p:txBody>
      </p:sp>
      <p:pic>
        <p:nvPicPr>
          <p:cNvPr id="26" name="Picture 25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9F62212F-26C8-418B-AC32-13A745FA0C2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4040432"/>
            <a:ext cx="1928448" cy="1365423"/>
          </a:xfrm>
          <a:prstGeom prst="rect">
            <a:avLst/>
          </a:prstGeom>
        </p:spPr>
      </p:pic>
      <p:pic>
        <p:nvPicPr>
          <p:cNvPr id="27" name="fe_03_1285-01269-A-036162-036810-src - compbased - oldTrain - ffmpeg">
            <a:hlinkClick r:id="" action="ppaction://media"/>
            <a:extLst>
              <a:ext uri="{FF2B5EF4-FFF2-40B4-BE49-F238E27FC236}">
                <a16:creationId xmlns:a16="http://schemas.microsoft.com/office/drawing/2014/main" id="{711686D4-A014-4CB6-B4B7-8B6C470F064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136251" y="4418343"/>
            <a:ext cx="609600" cy="609600"/>
          </a:xfrm>
          <a:prstGeom prst="rect">
            <a:avLst/>
          </a:prstGeom>
        </p:spPr>
      </p:pic>
      <p:pic>
        <p:nvPicPr>
          <p:cNvPr id="29" name="Picture 28" descr="A picture containing curtain, furniture&#10;&#10;Description automatically generated">
            <a:extLst>
              <a:ext uri="{FF2B5EF4-FFF2-40B4-BE49-F238E27FC236}">
                <a16:creationId xmlns:a16="http://schemas.microsoft.com/office/drawing/2014/main" id="{23A20A79-D063-4CC1-BBC7-7C84BE77727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705" y="2004495"/>
            <a:ext cx="1928445" cy="1367812"/>
          </a:xfrm>
          <a:prstGeom prst="rect">
            <a:avLst/>
          </a:prstGeom>
        </p:spPr>
      </p:pic>
      <p:pic>
        <p:nvPicPr>
          <p:cNvPr id="30" name="fe_03_1285-01269-A-036162-036810-src - compbased - newTrain - nonffmpeg">
            <a:hlinkClick r:id="" action="ppaction://media"/>
            <a:extLst>
              <a:ext uri="{FF2B5EF4-FFF2-40B4-BE49-F238E27FC236}">
                <a16:creationId xmlns:a16="http://schemas.microsoft.com/office/drawing/2014/main" id="{A45B877B-1122-4D7B-BA14-2BC6AD313F1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528552" y="2376517"/>
            <a:ext cx="609600" cy="609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7CAF670-E1E5-4991-9014-0CE61E24FF3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962" y="4041644"/>
            <a:ext cx="1931534" cy="1365424"/>
          </a:xfrm>
          <a:prstGeom prst="rect">
            <a:avLst/>
          </a:prstGeom>
        </p:spPr>
      </p:pic>
      <p:pic>
        <p:nvPicPr>
          <p:cNvPr id="33" name="fe_03_1285-01269-A-036162-036810-src - compbased - nonffmpeg">
            <a:hlinkClick r:id="" action="ppaction://media"/>
            <a:extLst>
              <a:ext uri="{FF2B5EF4-FFF2-40B4-BE49-F238E27FC236}">
                <a16:creationId xmlns:a16="http://schemas.microsoft.com/office/drawing/2014/main" id="{586D15C7-CAD8-49C3-8556-280E93AF0C7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528552" y="44183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3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48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48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648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10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00AC7-406C-46B4-A921-146AD2EDF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moderately sized unparallel dataset(s):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C3020-817E-467F-8BFF-BE19EA453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First, we want to test the impact of using non-parallel data to train CUT.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Based on the findings from previous experiments, we make use of a relatively smaller dataset (90 components acting as independent samples) </a:t>
            </a:r>
            <a:r>
              <a:rPr lang="en-IN" b="1" dirty="0"/>
              <a:t>minus</a:t>
            </a:r>
            <a:r>
              <a:rPr lang="en-IN" dirty="0"/>
              <a:t> FFmpeg.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We first use a dataset derived from the RATS corpus, the results are as follows: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90EF3-4E12-4A5F-8613-2ECDD74B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7</a:t>
            </a:fld>
            <a:endParaRPr lang="en-IN"/>
          </a:p>
        </p:txBody>
      </p:sp>
      <p:pic>
        <p:nvPicPr>
          <p:cNvPr id="6" name="Picture 5" descr="A picture containing text, bright&#10;&#10;Description automatically generated">
            <a:extLst>
              <a:ext uri="{FF2B5EF4-FFF2-40B4-BE49-F238E27FC236}">
                <a16:creationId xmlns:a16="http://schemas.microsoft.com/office/drawing/2014/main" id="{E55FCB17-1B0C-4770-9B62-C8A97DDE8C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232" y="3782327"/>
            <a:ext cx="2904244" cy="1979279"/>
          </a:xfrm>
          <a:prstGeom prst="rect">
            <a:avLst/>
          </a:prstGeom>
        </p:spPr>
      </p:pic>
      <p:pic>
        <p:nvPicPr>
          <p:cNvPr id="8" name="Picture 7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D615EAFC-99FE-4EBD-8328-0A3BA9CB29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526" y="3782327"/>
            <a:ext cx="2912717" cy="19792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CACFE3-AF5A-4EB1-A3A1-CC555FE0D570}"/>
              </a:ext>
            </a:extLst>
          </p:cNvPr>
          <p:cNvSpPr txBox="1"/>
          <p:nvPr/>
        </p:nvSpPr>
        <p:spPr>
          <a:xfrm>
            <a:off x="2312508" y="59414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961985-ED7A-492A-A55B-4A4B869B4DFF}"/>
              </a:ext>
            </a:extLst>
          </p:cNvPr>
          <p:cNvSpPr txBox="1"/>
          <p:nvPr/>
        </p:nvSpPr>
        <p:spPr>
          <a:xfrm>
            <a:off x="8405799" y="59414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output</a:t>
            </a:r>
          </a:p>
        </p:txBody>
      </p:sp>
      <p:pic>
        <p:nvPicPr>
          <p:cNvPr id="11" name="fe_03_1007-02235-A-033068-033931-A_8k">
            <a:hlinkClick r:id="" action="ppaction://media"/>
            <a:extLst>
              <a:ext uri="{FF2B5EF4-FFF2-40B4-BE49-F238E27FC236}">
                <a16:creationId xmlns:a16="http://schemas.microsoft.com/office/drawing/2014/main" id="{96F0887C-4DAB-43AB-B7FD-43A1A4407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01592" y="4467166"/>
            <a:ext cx="609600" cy="609600"/>
          </a:xfrm>
          <a:prstGeom prst="rect">
            <a:avLst/>
          </a:prstGeom>
        </p:spPr>
      </p:pic>
      <p:pic>
        <p:nvPicPr>
          <p:cNvPr id="12" name="fe_03_1007-02235-A-033068-033931-src - nonparallelTrain - compbased">
            <a:hlinkClick r:id="" action="ppaction://media"/>
            <a:extLst>
              <a:ext uri="{FF2B5EF4-FFF2-40B4-BE49-F238E27FC236}">
                <a16:creationId xmlns:a16="http://schemas.microsoft.com/office/drawing/2014/main" id="{35AB8985-A2BC-411D-ADDF-7FFFE18ABCA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05380" y="4467166"/>
            <a:ext cx="609600" cy="609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759ED0-7216-4053-9D57-F608EEA5942C}"/>
              </a:ext>
            </a:extLst>
          </p:cNvPr>
          <p:cNvSpPr txBox="1"/>
          <p:nvPr/>
        </p:nvSpPr>
        <p:spPr>
          <a:xfrm>
            <a:off x="5798351" y="4448800"/>
            <a:ext cx="1305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LSD:</a:t>
            </a:r>
          </a:p>
          <a:p>
            <a:r>
              <a:rPr lang="en-IN" dirty="0"/>
              <a:t>6.2207</a:t>
            </a:r>
          </a:p>
        </p:txBody>
      </p:sp>
    </p:spTree>
    <p:extLst>
      <p:ext uri="{BB962C8B-B14F-4D97-AF65-F5344CB8AC3E}">
        <p14:creationId xmlns:p14="http://schemas.microsoft.com/office/powerpoint/2010/main" val="317254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6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98E29-EBCF-49E4-9884-292163BD3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moderately sized unparallel dataset(s):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9900-C35F-4DEE-857A-2A20EFA28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Second, we take a different domain for the target – ATC 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Based on the observation from previous experiment, we try training CUT to learn mapping from clean speech to ATC speech.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For this, we make use of one 30s ATC speech audio taken from </a:t>
            </a:r>
            <a:r>
              <a:rPr lang="en-IN" dirty="0" err="1">
                <a:hlinkClick r:id="rId6"/>
              </a:rPr>
              <a:t>pdgls</a:t>
            </a:r>
            <a:r>
              <a:rPr lang="en-IN" dirty="0">
                <a:hlinkClick r:id="rId6"/>
              </a:rPr>
              <a:t> YouTube channel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Pre-processing (for the downloaded ATC speech sample):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Stereo to mono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Resample to 8k Hz.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Remove silent parts.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Normalize to standard -23 LUFS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06167E-2DF0-4C72-B075-69F534212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8</a:t>
            </a:fld>
            <a:endParaRPr lang="en-IN"/>
          </a:p>
        </p:txBody>
      </p:sp>
      <p:pic>
        <p:nvPicPr>
          <p:cNvPr id="5" name="yt1s.com - U2 VFR on top_360p">
            <a:hlinkClick r:id="" action="ppaction://media"/>
            <a:extLst>
              <a:ext uri="{FF2B5EF4-FFF2-40B4-BE49-F238E27FC236}">
                <a16:creationId xmlns:a16="http://schemas.microsoft.com/office/drawing/2014/main" id="{78030255-5E78-484D-AB26-D16AEBBF5B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15663" y="5250040"/>
            <a:ext cx="609600" cy="60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D66AE8-32A8-4604-B9AE-A000C5F02628}"/>
              </a:ext>
            </a:extLst>
          </p:cNvPr>
          <p:cNvSpPr txBox="1"/>
          <p:nvPr/>
        </p:nvSpPr>
        <p:spPr>
          <a:xfrm>
            <a:off x="3583616" y="59251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Downloaded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DB5AECD-6FA7-4C2E-8301-7D541846D70B}"/>
              </a:ext>
            </a:extLst>
          </p:cNvPr>
          <p:cNvSpPr/>
          <p:nvPr/>
        </p:nvSpPr>
        <p:spPr>
          <a:xfrm>
            <a:off x="5610685" y="5341587"/>
            <a:ext cx="609600" cy="4265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ATC-unsilenced-norm_8k">
            <a:hlinkClick r:id="" action="ppaction://media"/>
            <a:extLst>
              <a:ext uri="{FF2B5EF4-FFF2-40B4-BE49-F238E27FC236}">
                <a16:creationId xmlns:a16="http://schemas.microsoft.com/office/drawing/2014/main" id="{CF8CFCC1-06CD-4F55-A0BE-E08C6D66336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05707" y="5243958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E9F600-759F-49EA-BFA5-47B97ECDECDC}"/>
              </a:ext>
            </a:extLst>
          </p:cNvPr>
          <p:cNvSpPr txBox="1"/>
          <p:nvPr/>
        </p:nvSpPr>
        <p:spPr>
          <a:xfrm>
            <a:off x="6773660" y="5925156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Processed</a:t>
            </a:r>
          </a:p>
        </p:txBody>
      </p:sp>
    </p:spTree>
    <p:extLst>
      <p:ext uri="{BB962C8B-B14F-4D97-AF65-F5344CB8AC3E}">
        <p14:creationId xmlns:p14="http://schemas.microsoft.com/office/powerpoint/2010/main" val="355920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8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941D-D2AD-49D0-B90C-4237169E9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moderately sized unparallel dataset(s):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7F8E9-91E0-401F-B5E5-A54D814B2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After training CUT with clean speech audio data from RATS + ATC speech audio file from the YouTube Channel, we get the following 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B0D2C-82F0-436A-AFEC-BE45DFB74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9</a:t>
            </a:fld>
            <a:endParaRPr lang="en-IN"/>
          </a:p>
        </p:txBody>
      </p:sp>
      <p:pic>
        <p:nvPicPr>
          <p:cNvPr id="6" name="Picture 5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9E4A6CA7-91E2-4049-83BF-426CBF5225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988" y="2953384"/>
            <a:ext cx="3063421" cy="2140704"/>
          </a:xfrm>
          <a:prstGeom prst="rect">
            <a:avLst/>
          </a:prstGeom>
        </p:spPr>
      </p:pic>
      <p:pic>
        <p:nvPicPr>
          <p:cNvPr id="8" name="Picture 7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0D51F304-D96C-4EE1-B057-D64028B821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161" y="2953384"/>
            <a:ext cx="3105342" cy="21407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A89C14-92E6-4D49-8CD7-69DE42636C26}"/>
              </a:ext>
            </a:extLst>
          </p:cNvPr>
          <p:cNvSpPr txBox="1"/>
          <p:nvPr/>
        </p:nvSpPr>
        <p:spPr>
          <a:xfrm>
            <a:off x="2418851" y="5150150"/>
            <a:ext cx="1473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File used for training</a:t>
            </a:r>
          </a:p>
        </p:txBody>
      </p:sp>
      <p:pic>
        <p:nvPicPr>
          <p:cNvPr id="10" name="ATC-unsilenced-norm_8k">
            <a:hlinkClick r:id="" action="ppaction://media"/>
            <a:extLst>
              <a:ext uri="{FF2B5EF4-FFF2-40B4-BE49-F238E27FC236}">
                <a16:creationId xmlns:a16="http://schemas.microsoft.com/office/drawing/2014/main" id="{7BC7722A-2E50-4E80-BBCF-6B2A8AC722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10697" y="3718936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9D2580-65A0-4BC2-8278-63A4E5A5EE8F}"/>
              </a:ext>
            </a:extLst>
          </p:cNvPr>
          <p:cNvSpPr txBox="1"/>
          <p:nvPr/>
        </p:nvSpPr>
        <p:spPr>
          <a:xfrm>
            <a:off x="7801595" y="5158425"/>
            <a:ext cx="1890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Output produced by CUT</a:t>
            </a:r>
          </a:p>
        </p:txBody>
      </p:sp>
      <p:pic>
        <p:nvPicPr>
          <p:cNvPr id="12" name="fe_03_1007-02235-A-033068-033931-src - nonparallelTrain - compbased - ATC">
            <a:hlinkClick r:id="" action="ppaction://media"/>
            <a:extLst>
              <a:ext uri="{FF2B5EF4-FFF2-40B4-BE49-F238E27FC236}">
                <a16:creationId xmlns:a16="http://schemas.microsoft.com/office/drawing/2014/main" id="{0204D756-5948-4BF5-B9A7-03056115F01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422791" y="37189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8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5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6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889</Words>
  <Application>Microsoft Office PowerPoint</Application>
  <PresentationFormat>Widescreen</PresentationFormat>
  <Paragraphs>119</Paragraphs>
  <Slides>11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Retrospect</vt:lpstr>
      <vt:lpstr>Generating noisy speech data from clean data in the frequency domain using Deep Learning Methods</vt:lpstr>
      <vt:lpstr>Tasks to be completed:</vt:lpstr>
      <vt:lpstr>Modifying the Normalization code - (I)    Overview:</vt:lpstr>
      <vt:lpstr>Modifying the Normalization code - (II)     Results:</vt:lpstr>
      <vt:lpstr>Training CUT with a large dataset: (I)</vt:lpstr>
      <vt:lpstr>Training CUT with a large dataset: (II)</vt:lpstr>
      <vt:lpstr>Training CUT with moderately sized unparallel dataset(s): (I)</vt:lpstr>
      <vt:lpstr>Training CUT with moderately sized unparallel dataset(s): (II)</vt:lpstr>
      <vt:lpstr>Training CUT with moderately sized unparallel dataset(s): (II)</vt:lpstr>
      <vt:lpstr>Module for performing Histogram Matching:</vt:lpstr>
      <vt:lpstr>End.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noisy speech data from clean data in the frequency domain using Deep Learning Methods</dc:title>
  <dc:creator>SHASHANK SHANTAVEERAPPA SHIROL-170905178</dc:creator>
  <cp:lastModifiedBy>SHASHANK SHANTAVEERAPPA SHIROL-170905178</cp:lastModifiedBy>
  <cp:revision>174</cp:revision>
  <dcterms:created xsi:type="dcterms:W3CDTF">2021-04-26T04:16:38Z</dcterms:created>
  <dcterms:modified xsi:type="dcterms:W3CDTF">2021-04-27T07:33:16Z</dcterms:modified>
</cp:coreProperties>
</file>

<file path=docProps/thumbnail.jpeg>
</file>